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3"/>
  </p:notesMasterIdLst>
  <p:sldIdLst>
    <p:sldId id="299" r:id="rId22"/>
    <p:sldId id="377" r:id="rId23"/>
    <p:sldId id="394" r:id="rId24"/>
    <p:sldId id="415" r:id="rId25"/>
    <p:sldId id="416" r:id="rId26"/>
    <p:sldId id="417" r:id="rId27"/>
    <p:sldId id="418" r:id="rId28"/>
    <p:sldId id="414" r:id="rId29"/>
    <p:sldId id="390" r:id="rId30"/>
    <p:sldId id="393" r:id="rId31"/>
    <p:sldId id="3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415"/>
            <p14:sldId id="416"/>
            <p14:sldId id="417"/>
            <p14:sldId id="418"/>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36573" autoAdjust="0"/>
  </p:normalViewPr>
  <p:slideViewPr>
    <p:cSldViewPr snapToGrid="0">
      <p:cViewPr>
        <p:scale>
          <a:sx n="100" d="100"/>
          <a:sy n="100" d="100"/>
        </p:scale>
        <p:origin x="-1080" y="-662"/>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18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29/08/2025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Python 3 </a:t>
            </a:r>
            <a:r>
              <a:rPr lang="en-GB" dirty="0"/>
              <a:t>introduced a major revision of string handling. All strings are now </a:t>
            </a:r>
            <a:r>
              <a:rPr lang="en-GB" b="1" dirty="0"/>
              <a:t>Unicode</a:t>
            </a:r>
            <a:r>
              <a:rPr lang="en-GB" dirty="0"/>
              <a:t> objects, capable of representing characters from any language. Internally, Python stores them as efficiently as possible: for example, ASCII characters only use one byte each, even though the object is Unicode. This optimisation, introduced in Python 3.3, significantly reduces memory usage.</a:t>
            </a:r>
          </a:p>
          <a:p>
            <a:pPr>
              <a:buNone/>
            </a:pPr>
            <a:endParaRPr lang="en-GB" dirty="0"/>
          </a:p>
          <a:p>
            <a:pPr>
              <a:buNone/>
            </a:pPr>
            <a:r>
              <a:rPr lang="en-GB" dirty="0"/>
              <a:t>By default, Python source files use </a:t>
            </a:r>
            <a:r>
              <a:rPr lang="en-GB" b="1" dirty="0"/>
              <a:t>UTF-8 encoding</a:t>
            </a:r>
            <a:r>
              <a:rPr lang="en-GB" dirty="0"/>
              <a:t>, but this can be changed with a pragma at the top of the script:    </a:t>
            </a:r>
            <a:r>
              <a:rPr lang="en-GB" b="1" dirty="0"/>
              <a:t># -*- coding: latin-1 -*-</a:t>
            </a:r>
          </a:p>
          <a:p>
            <a:pPr>
              <a:buNone/>
            </a:pPr>
            <a:endParaRPr lang="en-GB" dirty="0"/>
          </a:p>
          <a:p>
            <a:pPr>
              <a:buNone/>
            </a:pPr>
            <a:r>
              <a:rPr lang="en-GB" dirty="0"/>
              <a:t>A full list of supported encodings is available in the documentation, and the current default can be checked with </a:t>
            </a:r>
            <a:r>
              <a:rPr lang="en-GB" dirty="0" err="1"/>
              <a:t>sys.getdefaultencoding</a:t>
            </a:r>
            <a:r>
              <a:rPr lang="en-GB" dirty="0"/>
              <a:t>().</a:t>
            </a:r>
          </a:p>
          <a:p>
            <a:pPr>
              <a:buNone/>
            </a:pPr>
            <a:endParaRPr lang="en-GB" dirty="0"/>
          </a:p>
          <a:p>
            <a:pPr>
              <a:buNone/>
            </a:pPr>
            <a:r>
              <a:rPr lang="en-GB" dirty="0"/>
              <a:t>The old Python 2 u"..." prefix was dropped in Python 3.0–3.2 but restored in 3.3 for backward compatibility. In modern Python it has no effect. </a:t>
            </a:r>
          </a:p>
          <a:p>
            <a:pPr>
              <a:buNone/>
            </a:pPr>
            <a:endParaRPr lang="en-GB" dirty="0"/>
          </a:p>
          <a:p>
            <a:pPr>
              <a:buNone/>
            </a:pPr>
            <a:r>
              <a:rPr lang="en-GB" dirty="0"/>
              <a:t>You may also encounter bytes and </a:t>
            </a:r>
            <a:r>
              <a:rPr lang="en-GB" dirty="0" err="1"/>
              <a:t>bytearray</a:t>
            </a:r>
            <a:r>
              <a:rPr lang="en-GB" dirty="0"/>
              <a:t>, which represent raw single-byte data. These are mainly used for low-level C interfaces and for compatibility with Python 2.Some libraries may define their own string types—for example, </a:t>
            </a:r>
            <a:r>
              <a:rPr lang="en-GB" dirty="0" err="1"/>
              <a:t>PyQt’s</a:t>
            </a:r>
            <a:r>
              <a:rPr lang="en-GB" dirty="0"/>
              <a:t> </a:t>
            </a:r>
            <a:r>
              <a:rPr lang="en-GB" dirty="0" err="1"/>
              <a:t>QString</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print() function is one of the most frequently used functions in Python. It first appeared in Python 2.6, replacing the old print statement in Python 3.0 (so both forms existed in 2.6 and 2.7). Unlike the old statement, the function form always requires parentheses, and it also introduced several useful named arguments.</a:t>
            </a:r>
          </a:p>
          <a:p>
            <a:endParaRPr lang="en-GB" dirty="0"/>
          </a:p>
          <a:p>
            <a:r>
              <a:rPr lang="en-GB" dirty="0"/>
              <a:t>The flush argument was added in Python 3.3.</a:t>
            </a:r>
          </a:p>
          <a:p>
            <a:endParaRPr lang="en-GB" dirty="0"/>
          </a:p>
          <a:p>
            <a:r>
              <a:rPr lang="en-GB" dirty="0"/>
              <a:t>When we say that objects are stringified, we mean they are converted to strings in the same way as the str() built-in function. As we’ll see later, classes can override this behaviour by defining their own method for string conversion.</a:t>
            </a:r>
          </a:p>
          <a:p>
            <a:endParaRPr lang="en-GB" dirty="0"/>
          </a:p>
          <a:p>
            <a:r>
              <a:rPr lang="en-GB" dirty="0"/>
              <a:t>Finally, print() can also send output to a file-like object, which we will cover in a later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33067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 wide range of escape sequences for representing special characters – see table in slide.</a:t>
            </a:r>
          </a:p>
          <a:p>
            <a:endParaRPr lang="en-GB" dirty="0"/>
          </a:p>
          <a:p>
            <a:r>
              <a:rPr lang="en-GB" dirty="0"/>
              <a:t>Triple-quoted strings ("""...""") will be discussed later.</a:t>
            </a:r>
          </a:p>
          <a:p>
            <a:endParaRPr lang="en-GB" dirty="0"/>
          </a:p>
          <a:p>
            <a:r>
              <a:rPr lang="en-GB" dirty="0"/>
              <a:t>Raw strings (r"...") are especially useful when you don’t want escape sequences processed.</a:t>
            </a:r>
          </a:p>
          <a:p>
            <a:pPr marL="628650" lvl="1" indent="-171450">
              <a:buFont typeface="Arial" panose="020B0604020202020204" pitchFamily="34" charset="0"/>
              <a:buChar char="•"/>
            </a:pPr>
            <a:r>
              <a:rPr lang="en-GB" dirty="0"/>
              <a:t>Example: in regular expressions, \1, \2, etc. are used for back-references. Without a raw string, these might be misinterpreted as \x01, \x02, etc.</a:t>
            </a:r>
          </a:p>
          <a:p>
            <a:pPr marL="628650" lvl="1" indent="-171450">
              <a:buFont typeface="Arial" panose="020B0604020202020204" pitchFamily="34" charset="0"/>
              <a:buChar char="•"/>
            </a:pPr>
            <a:r>
              <a:rPr lang="en-GB" dirty="0"/>
              <a:t>Note: the last character inside a raw string cannot be a lone backslash (\).</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15369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like </a:t>
            </a:r>
            <a:r>
              <a:rPr lang="en-GB" b="1" dirty="0"/>
              <a:t>awk</a:t>
            </a:r>
            <a:r>
              <a:rPr lang="en-GB" dirty="0"/>
              <a:t>, string literals in Python can be implicitly joined simply by placing them next to each other. Whitespace between them is optional. This is useful for splitting long string literals across multiple lines. However, if the split involves a line break in your code, you must escape the newline with a backslash to prevent it from being treated as the end of the statement.</a:t>
            </a:r>
          </a:p>
          <a:p>
            <a:endParaRPr lang="en-GB" dirty="0"/>
          </a:p>
          <a:p>
            <a:r>
              <a:rPr lang="en-GB" dirty="0"/>
              <a:t>Unlike awk, this technique does not work with variables - an operator must be used. Python, like C++ and Java, </a:t>
            </a:r>
            <a:r>
              <a:rPr lang="en-GB" b="1" dirty="0"/>
              <a:t>overloads the + operator </a:t>
            </a:r>
            <a:r>
              <a:rPr lang="en-GB" dirty="0"/>
              <a:t>for string concatenation.</a:t>
            </a:r>
          </a:p>
          <a:p>
            <a:endParaRPr lang="en-GB" dirty="0"/>
          </a:p>
          <a:p>
            <a:r>
              <a:rPr lang="en-GB" dirty="0"/>
              <a:t>Although using + for concatenation is convenient, it should not be overused, especially inside loops. Each + operation </a:t>
            </a:r>
            <a:r>
              <a:rPr lang="en-GB" b="1" dirty="0"/>
              <a:t>creates a new string object</a:t>
            </a:r>
            <a:r>
              <a:rPr lang="en-GB" dirty="0"/>
              <a:t>, copying the contents each time, which can be inefficient. A more efficient approach for building larger strings is the join() method, which we’ll cover later.</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264224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In Python, </a:t>
            </a:r>
            <a:r>
              <a:rPr lang="en-GB" b="1" dirty="0"/>
              <a:t>single (') and double (") quotes have no difference in meaning</a:t>
            </a:r>
            <a:r>
              <a:rPr lang="en-GB" dirty="0"/>
              <a:t> - both can contain special characters. The choice usually depends on the content of the string:</a:t>
            </a:r>
          </a:p>
          <a:p>
            <a:pPr marL="628650" lvl="1" indent="-171450">
              <a:buFont typeface="Arial" panose="020B0604020202020204" pitchFamily="34" charset="0"/>
              <a:buChar char="•"/>
            </a:pPr>
            <a:r>
              <a:rPr lang="en-GB" dirty="0"/>
              <a:t>If the string contains </a:t>
            </a:r>
            <a:r>
              <a:rPr lang="en-GB" b="1" dirty="0"/>
              <a:t>single quotes</a:t>
            </a:r>
            <a:r>
              <a:rPr lang="en-GB" dirty="0"/>
              <a:t> (e.g. SQL statements), wrap it in double quotes.</a:t>
            </a:r>
          </a:p>
          <a:p>
            <a:pPr marL="628650" lvl="1" indent="-171450">
              <a:buFont typeface="Arial" panose="020B0604020202020204" pitchFamily="34" charset="0"/>
              <a:buChar char="•"/>
            </a:pPr>
            <a:r>
              <a:rPr lang="en-GB" dirty="0"/>
              <a:t>If the string contains </a:t>
            </a:r>
            <a:r>
              <a:rPr lang="en-GB" b="1" dirty="0"/>
              <a:t>double quotes</a:t>
            </a:r>
            <a:r>
              <a:rPr lang="en-GB" dirty="0"/>
              <a:t> (e.g. HTML attributes), wrap it in single quotes.</a:t>
            </a:r>
          </a:p>
          <a:p>
            <a:pPr marL="628650" lvl="1" indent="-171450">
              <a:buFont typeface="Arial" panose="020B0604020202020204" pitchFamily="34" charset="0"/>
              <a:buChar char="•"/>
            </a:pPr>
            <a:r>
              <a:rPr lang="en-GB" dirty="0"/>
              <a:t>If the string contains </a:t>
            </a:r>
            <a:r>
              <a:rPr lang="en-GB" b="1" dirty="0"/>
              <a:t>both quotes</a:t>
            </a:r>
            <a:r>
              <a:rPr lang="en-GB" dirty="0"/>
              <a:t>, or spans multiple lines with whitespace characters such as tabs and newlines, use </a:t>
            </a:r>
            <a:r>
              <a:rPr lang="en-GB" b="1" dirty="0"/>
              <a:t>triple quotes</a:t>
            </a:r>
            <a:r>
              <a:rPr lang="en-GB" dirty="0"/>
              <a:t> (''' or """).</a:t>
            </a:r>
          </a:p>
          <a:p>
            <a:pPr>
              <a:buNone/>
            </a:pPr>
            <a:endParaRPr lang="en-GB" dirty="0"/>
          </a:p>
          <a:p>
            <a:pPr>
              <a:buNone/>
            </a:pPr>
            <a:r>
              <a:rPr lang="en-GB" dirty="0"/>
              <a:t>Triple-quoted strings automatically handle embedded newlines and quotes. This makes them especially useful when dealing with </a:t>
            </a:r>
            <a:r>
              <a:rPr lang="en-GB" b="1" dirty="0"/>
              <a:t>user-provided data</a:t>
            </a:r>
            <a:r>
              <a:rPr lang="en-GB" dirty="0"/>
              <a:t> (e.g. from forms) that may include unexpected characters or even malicious content such as SQL injection attempts.</a:t>
            </a:r>
          </a:p>
          <a:p>
            <a:pPr>
              <a:buNone/>
            </a:pPr>
            <a:endParaRPr lang="en-GB" dirty="0"/>
          </a:p>
          <a:p>
            <a:pPr>
              <a:buNone/>
            </a:pPr>
            <a:r>
              <a:rPr lang="en-GB" dirty="0"/>
              <a:t>With triple quotes, be cautious of </a:t>
            </a:r>
            <a:r>
              <a:rPr lang="en-GB" b="1" dirty="0"/>
              <a:t>trailing special characters</a:t>
            </a:r>
            <a:r>
              <a:rPr lang="en-GB" dirty="0"/>
              <a:t>, especially backslashes and quotes. For </a:t>
            </a:r>
            <a:r>
              <a:rPr lang="en-GB"/>
              <a:t>example:</a:t>
            </a: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9821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3404027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1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4 – String Handling</a:t>
            </a:r>
          </a:p>
        </p:txBody>
      </p:sp>
      <p:sp>
        <p:nvSpPr>
          <p:cNvPr id="2" name="Subtitle 1">
            <a:extLst>
              <a:ext uri="{FF2B5EF4-FFF2-40B4-BE49-F238E27FC236}">
                <a16:creationId xmlns:a16="http://schemas.microsoft.com/office/drawing/2014/main" id="{CA40A33F-90B5-F3E5-7C90-7C57E811F95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301609408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4: String Handling</a:t>
                      </a:r>
                      <a:endParaRPr lang="en-GB" sz="1800" baseline="0" dirty="0">
                        <a:solidFill>
                          <a:schemeClr val="tx1"/>
                        </a:solidFill>
                      </a:endParaRPr>
                    </a:p>
                  </a:txBody>
                  <a:tcPr>
                    <a:solidFill>
                      <a:schemeClr val="accent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Collections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6: Regular Expressions</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098-A3A8-149C-7237-526FAFD9E4CF}"/>
              </a:ext>
            </a:extLst>
          </p:cNvPr>
          <p:cNvSpPr>
            <a:spLocks noGrp="1"/>
          </p:cNvSpPr>
          <p:nvPr>
            <p:ph type="ctrTitle"/>
          </p:nvPr>
        </p:nvSpPr>
        <p:spPr/>
        <p:txBody>
          <a:bodyPr/>
          <a:lstStyle/>
          <a:p>
            <a:r>
              <a:rPr lang="en-GB" dirty="0"/>
              <a:t>Learning Objectives – To be changed</a:t>
            </a:r>
          </a:p>
        </p:txBody>
      </p:sp>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spTree>
    <p:extLst>
      <p:ext uri="{BB962C8B-B14F-4D97-AF65-F5344CB8AC3E}">
        <p14:creationId xmlns:p14="http://schemas.microsoft.com/office/powerpoint/2010/main" val="196101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Strings</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0" y="1733108"/>
            <a:ext cx="5639959" cy="4061405"/>
          </a:xfrm>
        </p:spPr>
        <p:txBody>
          <a:bodyPr/>
          <a:lstStyle/>
          <a:p>
            <a:r>
              <a:rPr lang="en-GB" b="1" dirty="0"/>
              <a:t>Strings in Python 3 are Unicode</a:t>
            </a:r>
          </a:p>
          <a:p>
            <a:pPr marL="285750" indent="-285750">
              <a:buFont typeface="Arial" panose="020B0604020202020204" pitchFamily="34" charset="0"/>
              <a:buChar char="•"/>
            </a:pPr>
            <a:r>
              <a:rPr lang="en-GB" dirty="0"/>
              <a:t>Unicode: a universal numbering system for characters</a:t>
            </a:r>
          </a:p>
          <a:p>
            <a:pPr marL="971550" lvl="1" indent="-285750"/>
            <a:r>
              <a:rPr lang="en-GB" dirty="0"/>
              <a:t>Unique code for every character for every language (letters, numbers, symbols, emojis)</a:t>
            </a:r>
          </a:p>
          <a:p>
            <a:pPr marL="285750" indent="-285750">
              <a:buFont typeface="Arial" panose="020B0604020202020204" pitchFamily="34" charset="0"/>
              <a:buChar char="•"/>
            </a:pPr>
            <a:r>
              <a:rPr lang="en-GB" dirty="0"/>
              <a:t>Multi-byte characters.</a:t>
            </a:r>
          </a:p>
          <a:p>
            <a:pPr marL="285750" indent="-285750">
              <a:buFont typeface="Arial" panose="020B0604020202020204" pitchFamily="34" charset="0"/>
              <a:buChar char="•"/>
            </a:pPr>
            <a:r>
              <a:rPr lang="en-GB" dirty="0"/>
              <a:t>\</a:t>
            </a:r>
            <a:r>
              <a:rPr lang="en-GB" dirty="0" err="1"/>
              <a:t>unnnn</a:t>
            </a:r>
            <a:r>
              <a:rPr lang="en-GB" dirty="0"/>
              <a:t> for a two-byte Unicode character.</a:t>
            </a:r>
          </a:p>
          <a:p>
            <a:pPr marL="285750" indent="-285750">
              <a:buFont typeface="Arial" panose="020B0604020202020204" pitchFamily="34" charset="0"/>
              <a:buChar char="•"/>
            </a:pPr>
            <a:r>
              <a:rPr lang="en-GB" dirty="0"/>
              <a:t>\</a:t>
            </a:r>
            <a:r>
              <a:rPr lang="en-GB" dirty="0" err="1"/>
              <a:t>Unnnnnnnn</a:t>
            </a:r>
            <a:r>
              <a:rPr lang="en-GB" dirty="0"/>
              <a:t> for a four-byte Unicode character.</a:t>
            </a:r>
          </a:p>
          <a:p>
            <a:pPr marL="285750" indent="-285750">
              <a:buFont typeface="Arial" panose="020B0604020202020204" pitchFamily="34" charset="0"/>
              <a:buChar char="•"/>
            </a:pPr>
            <a:r>
              <a:rPr lang="en-GB" dirty="0"/>
              <a:t>\N{name} for a named Unicode character.</a:t>
            </a:r>
          </a:p>
          <a:p>
            <a:r>
              <a:rPr lang="en-GB" b="1" dirty="0"/>
              <a:t>For low-level interfaces we have bytes() and </a:t>
            </a:r>
            <a:r>
              <a:rPr lang="en-GB" b="1" dirty="0" err="1"/>
              <a:t>bytearray</a:t>
            </a:r>
            <a:r>
              <a:rPr lang="en-GB" b="1" dirty="0"/>
              <a:t>()</a:t>
            </a:r>
          </a:p>
          <a:p>
            <a:endParaRPr lang="en-GB" b="1" dirty="0"/>
          </a:p>
          <a:p>
            <a:pPr marL="285750" indent="-285750">
              <a:buFont typeface="Arial" panose="020B0604020202020204" pitchFamily="34" charset="0"/>
              <a:buChar char="•"/>
            </a:pPr>
            <a:r>
              <a:rPr lang="en-GB" dirty="0"/>
              <a:t>Conversion between strings and bytes: </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35008" y="2240225"/>
            <a:ext cx="3950279"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\u20ac</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\N{euro sign}</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print(euro)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850554" y="5082129"/>
            <a:ext cx="511117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chars_as_bytes = b"single-byte string"</a:t>
            </a:r>
            <a:endParaRPr lang="en-GB" altLang="en-US" dirty="0">
              <a:solidFill>
                <a:schemeClr val="bg1"/>
              </a:solidFill>
              <a:latin typeface="Consolas" panose="020B0609020204030204" pitchFamily="49" charset="0"/>
              <a:cs typeface="Consolas" panose="020B0609020204030204" pitchFamily="49" charset="0"/>
            </a:endParaRPr>
          </a:p>
        </p:txBody>
      </p:sp>
      <p:sp>
        <p:nvSpPr>
          <p:cNvPr id="10" name="Rectangle 4">
            <a:extLst>
              <a:ext uri="{FF2B5EF4-FFF2-40B4-BE49-F238E27FC236}">
                <a16:creationId xmlns:a16="http://schemas.microsoft.com/office/drawing/2014/main" id="{C61E1E80-A86D-C609-0D9A-C1A94A3B7123}"/>
              </a:ext>
            </a:extLst>
          </p:cNvPr>
          <p:cNvSpPr txBox="1">
            <a:spLocks noChangeArrowheads="1"/>
          </p:cNvSpPr>
          <p:nvPr/>
        </p:nvSpPr>
        <p:spPr bwMode="auto">
          <a:xfrm>
            <a:off x="843858" y="5862161"/>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string.encode</a:t>
            </a:r>
            <a:r>
              <a:rPr lang="en-GB"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7824E128-01FD-60FF-4323-287A5A664209}"/>
              </a:ext>
            </a:extLst>
          </p:cNvPr>
          <p:cNvSpPr txBox="1">
            <a:spLocks noChangeArrowheads="1"/>
          </p:cNvSpPr>
          <p:nvPr/>
        </p:nvSpPr>
        <p:spPr bwMode="auto">
          <a:xfrm>
            <a:off x="3878580" y="5862161"/>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bytes.decode</a:t>
            </a:r>
            <a:r>
              <a:rPr lang="en-GB" altLang="en-US" dirty="0">
                <a:solidFill>
                  <a:schemeClr val="bg1"/>
                </a:solidFill>
                <a:latin typeface="Consolas" panose="020B0609020204030204" pitchFamily="49" charset="0"/>
                <a:cs typeface="Consolas" panose="020B0609020204030204" pitchFamily="49" charset="0"/>
              </a:rPr>
              <a:t>()</a:t>
            </a:r>
          </a:p>
        </p:txBody>
      </p:sp>
      <p:cxnSp>
        <p:nvCxnSpPr>
          <p:cNvPr id="13" name="Straight Arrow Connector 12">
            <a:extLst>
              <a:ext uri="{FF2B5EF4-FFF2-40B4-BE49-F238E27FC236}">
                <a16:creationId xmlns:a16="http://schemas.microsoft.com/office/drawing/2014/main" id="{E90B3232-A10A-3C60-B876-45057684211B}"/>
              </a:ext>
            </a:extLst>
          </p:cNvPr>
          <p:cNvCxnSpPr/>
          <p:nvPr/>
        </p:nvCxnSpPr>
        <p:spPr>
          <a:xfrm>
            <a:off x="3017520" y="6032977"/>
            <a:ext cx="777240"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B0F1-82D2-7C9A-B4BD-F396264D487D}"/>
              </a:ext>
            </a:extLst>
          </p:cNvPr>
          <p:cNvSpPr>
            <a:spLocks noGrp="1"/>
          </p:cNvSpPr>
          <p:nvPr>
            <p:ph type="ctrTitle"/>
          </p:nvPr>
        </p:nvSpPr>
        <p:spPr/>
        <p:txBody>
          <a:bodyPr/>
          <a:lstStyle/>
          <a:p>
            <a:r>
              <a:rPr lang="en-GB" dirty="0"/>
              <a:t>Printing Strings in Python</a:t>
            </a:r>
          </a:p>
        </p:txBody>
      </p:sp>
      <p:sp>
        <p:nvSpPr>
          <p:cNvPr id="3" name="Text Placeholder 2">
            <a:extLst>
              <a:ext uri="{FF2B5EF4-FFF2-40B4-BE49-F238E27FC236}">
                <a16:creationId xmlns:a16="http://schemas.microsoft.com/office/drawing/2014/main" id="{25650063-5C20-A6A3-FA3E-9E0DF06EFDB6}"/>
              </a:ext>
            </a:extLst>
          </p:cNvPr>
          <p:cNvSpPr>
            <a:spLocks noGrp="1"/>
          </p:cNvSpPr>
          <p:nvPr>
            <p:ph type="body" sz="quarter" idx="14"/>
          </p:nvPr>
        </p:nvSpPr>
        <p:spPr/>
        <p:txBody>
          <a:bodyPr/>
          <a:lstStyle/>
          <a:p>
            <a:r>
              <a:rPr lang="en-GB" b="1" dirty="0"/>
              <a:t>Printing strings in Python</a:t>
            </a:r>
          </a:p>
          <a:p>
            <a:pPr marL="285750" indent="-285750">
              <a:buFont typeface="Arial" panose="020B0604020202020204" pitchFamily="34" charset="0"/>
              <a:buChar char="•"/>
            </a:pPr>
            <a:r>
              <a:rPr lang="en-GB" dirty="0"/>
              <a:t>print() is on of the most commonly used functions:</a:t>
            </a:r>
          </a:p>
          <a:p>
            <a:pPr marL="285750" indent="-285750">
              <a:buFont typeface="Arial" panose="020B0604020202020204" pitchFamily="34" charset="0"/>
              <a:buChar char="•"/>
            </a:pPr>
            <a:r>
              <a:rPr lang="en-GB" dirty="0"/>
              <a:t>Display a </a:t>
            </a:r>
            <a:r>
              <a:rPr lang="en-GB" b="1" dirty="0"/>
              <a:t>comma-separated list of objects</a:t>
            </a:r>
            <a:r>
              <a:rPr lang="en-GB" dirty="0"/>
              <a:t>, automatically converting to strings</a:t>
            </a:r>
          </a:p>
          <a:p>
            <a:endParaRPr lang="en-GB" dirty="0"/>
          </a:p>
          <a:p>
            <a:r>
              <a:rPr lang="en-GB" b="1" dirty="0"/>
              <a:t>Key named arguments (can appear in any order)</a:t>
            </a:r>
          </a:p>
          <a:p>
            <a:pPr marL="285750" indent="-285750">
              <a:buFont typeface="Arial" panose="020B0604020202020204" pitchFamily="34" charset="0"/>
              <a:buChar char="•"/>
            </a:pPr>
            <a:r>
              <a:rPr lang="en-GB" b="1" dirty="0" err="1"/>
              <a:t>sep</a:t>
            </a:r>
            <a:r>
              <a:rPr lang="en-GB" dirty="0"/>
              <a:t>: separator between items (default is space)..</a:t>
            </a:r>
          </a:p>
          <a:p>
            <a:pPr marL="285750" indent="-285750">
              <a:buFont typeface="Arial" panose="020B0604020202020204" pitchFamily="34" charset="0"/>
              <a:buChar char="•"/>
            </a:pPr>
            <a:r>
              <a:rPr lang="en-GB" b="1" dirty="0"/>
              <a:t>end</a:t>
            </a:r>
            <a:r>
              <a:rPr lang="en-GB" dirty="0"/>
              <a:t>: string appended after output (default is newline \n)</a:t>
            </a:r>
          </a:p>
          <a:p>
            <a:pPr marL="285750" indent="-285750">
              <a:buFont typeface="Arial" panose="020B0604020202020204" pitchFamily="34" charset="0"/>
              <a:buChar char="•"/>
            </a:pPr>
            <a:r>
              <a:rPr lang="en-GB" b="1" dirty="0"/>
              <a:t>File:</a:t>
            </a:r>
            <a:r>
              <a:rPr lang="en-GB" dirty="0"/>
              <a:t> file-like object to write to (default is </a:t>
            </a:r>
            <a:r>
              <a:rPr lang="en-GB" dirty="0" err="1"/>
              <a:t>sys.stdout</a:t>
            </a:r>
            <a:r>
              <a:rPr lang="en-GB" dirty="0"/>
              <a:t>)</a:t>
            </a:r>
          </a:p>
          <a:p>
            <a:pPr marL="285750" indent="-285750">
              <a:buFont typeface="Arial" panose="020B0604020202020204" pitchFamily="34" charset="0"/>
              <a:buChar char="•"/>
            </a:pPr>
            <a:r>
              <a:rPr lang="en-GB" b="1" dirty="0"/>
              <a:t>Flush:</a:t>
            </a:r>
            <a:r>
              <a:rPr lang="en-GB" dirty="0"/>
              <a:t> whether to flush the output buffer (default is False since 3.3)</a:t>
            </a:r>
          </a:p>
          <a:p>
            <a:endParaRPr lang="en-GB" dirty="0"/>
          </a:p>
        </p:txBody>
      </p:sp>
      <p:sp>
        <p:nvSpPr>
          <p:cNvPr id="5" name="Slide Number Placeholder 4">
            <a:extLst>
              <a:ext uri="{FF2B5EF4-FFF2-40B4-BE49-F238E27FC236}">
                <a16:creationId xmlns:a16="http://schemas.microsoft.com/office/drawing/2014/main" id="{2CB3F27D-E72E-446E-42FB-B1CC3F971D92}"/>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6" name="Rectangle 4">
            <a:extLst>
              <a:ext uri="{FF2B5EF4-FFF2-40B4-BE49-F238E27FC236}">
                <a16:creationId xmlns:a16="http://schemas.microsoft.com/office/drawing/2014/main" id="{8BB699D2-5228-2B5F-0905-04BC37256D5C}"/>
              </a:ext>
            </a:extLst>
          </p:cNvPr>
          <p:cNvSpPr txBox="1">
            <a:spLocks noChangeArrowheads="1"/>
          </p:cNvSpPr>
          <p:nvPr/>
        </p:nvSpPr>
        <p:spPr bwMode="auto">
          <a:xfrm>
            <a:off x="835314" y="2918049"/>
            <a:ext cx="35690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print(object1, object2, … )</a:t>
            </a:r>
            <a:endParaRPr lang="en-GB" altLang="en-US" dirty="0">
              <a:solidFill>
                <a:schemeClr val="bg1"/>
              </a:solidFill>
              <a:latin typeface="Consolas" panose="020B0609020204030204" pitchFamily="49" charset="0"/>
              <a:cs typeface="Consolas" panose="020B0609020204030204" pitchFamily="49" charset="0"/>
            </a:endParaRPr>
          </a:p>
        </p:txBody>
      </p:sp>
      <p:sp>
        <p:nvSpPr>
          <p:cNvPr id="7" name="Rectangle 4">
            <a:extLst>
              <a:ext uri="{FF2B5EF4-FFF2-40B4-BE49-F238E27FC236}">
                <a16:creationId xmlns:a16="http://schemas.microsoft.com/office/drawing/2014/main" id="{3C8DD317-D18E-B44D-75D2-CC41C0612B5F}"/>
              </a:ext>
            </a:extLst>
          </p:cNvPr>
          <p:cNvSpPr txBox="1">
            <a:spLocks noChangeArrowheads="1"/>
          </p:cNvSpPr>
          <p:nvPr/>
        </p:nvSpPr>
        <p:spPr bwMode="auto">
          <a:xfrm>
            <a:off x="835314" y="5394549"/>
            <a:ext cx="697518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print("The answer is", 42, "always", </a:t>
            </a:r>
            <a:r>
              <a:rPr lang="en-GB" altLang="en-US" b="1" dirty="0" err="1">
                <a:solidFill>
                  <a:schemeClr val="accent1"/>
                </a:solidFill>
                <a:latin typeface="Consolas" panose="020B0609020204030204" pitchFamily="49" charset="0"/>
                <a:cs typeface="Consolas" panose="020B0609020204030204" pitchFamily="49" charset="0"/>
              </a:rPr>
              <a:t>sep</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end=''</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print("(I think)")</a:t>
            </a:r>
          </a:p>
        </p:txBody>
      </p:sp>
      <p:sp>
        <p:nvSpPr>
          <p:cNvPr id="8" name="TextBox 7">
            <a:extLst>
              <a:ext uri="{FF2B5EF4-FFF2-40B4-BE49-F238E27FC236}">
                <a16:creationId xmlns:a16="http://schemas.microsoft.com/office/drawing/2014/main" id="{9FAA2FF2-1785-1925-9DA9-802AFB6BC314}"/>
              </a:ext>
            </a:extLst>
          </p:cNvPr>
          <p:cNvSpPr txBox="1"/>
          <p:nvPr/>
        </p:nvSpPr>
        <p:spPr>
          <a:xfrm>
            <a:off x="4516696" y="6113720"/>
            <a:ext cx="3293804" cy="369332"/>
          </a:xfrm>
          <a:prstGeom prst="rect">
            <a:avLst/>
          </a:prstGeom>
          <a:solidFill>
            <a:schemeClr val="bg1"/>
          </a:solidFill>
          <a:ln>
            <a:solidFill>
              <a:schemeClr val="tx1"/>
            </a:solidFill>
          </a:ln>
        </p:spPr>
        <p:txBody>
          <a:bodyPr wrap="square" rtlCol="0">
            <a:spAutoFit/>
          </a:bodyPr>
          <a:lstStyle/>
          <a:p>
            <a:r>
              <a:rPr lang="en-GB"/>
              <a:t>The answer is: 42: always(I think)</a:t>
            </a:r>
            <a:endParaRPr lang="en-GB" dirty="0"/>
          </a:p>
        </p:txBody>
      </p:sp>
    </p:spTree>
    <p:extLst>
      <p:ext uri="{BB962C8B-B14F-4D97-AF65-F5344CB8AC3E}">
        <p14:creationId xmlns:p14="http://schemas.microsoft.com/office/powerpoint/2010/main" val="57810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CD2A-885A-8502-38BD-B67D2413793F}"/>
              </a:ext>
            </a:extLst>
          </p:cNvPr>
          <p:cNvSpPr>
            <a:spLocks noGrp="1"/>
          </p:cNvSpPr>
          <p:nvPr>
            <p:ph type="ctrTitle"/>
          </p:nvPr>
        </p:nvSpPr>
        <p:spPr/>
        <p:txBody>
          <a:bodyPr/>
          <a:lstStyle/>
          <a:p>
            <a:r>
              <a:rPr lang="en-GB" dirty="0"/>
              <a:t>Escape Sequences in Strings</a:t>
            </a:r>
          </a:p>
        </p:txBody>
      </p:sp>
      <p:sp>
        <p:nvSpPr>
          <p:cNvPr id="3" name="Text Placeholder 2">
            <a:extLst>
              <a:ext uri="{FF2B5EF4-FFF2-40B4-BE49-F238E27FC236}">
                <a16:creationId xmlns:a16="http://schemas.microsoft.com/office/drawing/2014/main" id="{3A5FAA60-D81F-5B06-B3AF-E41B3E73DEB5}"/>
              </a:ext>
            </a:extLst>
          </p:cNvPr>
          <p:cNvSpPr>
            <a:spLocks noGrp="1"/>
          </p:cNvSpPr>
          <p:nvPr>
            <p:ph type="body" sz="quarter" idx="13"/>
          </p:nvPr>
        </p:nvSpPr>
        <p:spPr/>
        <p:txBody>
          <a:bodyPr/>
          <a:lstStyle/>
          <a:p>
            <a:r>
              <a:rPr lang="en-GB" b="1" dirty="0"/>
              <a:t>Escape sequences add special meaning to characters:</a:t>
            </a:r>
          </a:p>
          <a:p>
            <a:pPr marL="285750" indent="-285750">
              <a:buFont typeface="Arial" panose="020B0604020202020204" pitchFamily="34" charset="0"/>
              <a:buChar char="•"/>
            </a:pPr>
            <a:r>
              <a:rPr lang="en-GB" dirty="0"/>
              <a:t>\n → newline</a:t>
            </a:r>
          </a:p>
          <a:p>
            <a:pPr marL="285750" indent="-285750">
              <a:buFont typeface="Arial" panose="020B0604020202020204" pitchFamily="34" charset="0"/>
              <a:buChar char="•"/>
            </a:pPr>
            <a:r>
              <a:rPr lang="en-GB" dirty="0"/>
              <a:t>\t → tab</a:t>
            </a:r>
          </a:p>
          <a:p>
            <a:pPr marL="285750" indent="-285750">
              <a:buFont typeface="Arial" panose="020B0604020202020204" pitchFamily="34" charset="0"/>
              <a:buChar char="•"/>
            </a:pPr>
            <a:r>
              <a:rPr lang="en-GB" dirty="0"/>
              <a:t>…and many more</a:t>
            </a:r>
          </a:p>
          <a:p>
            <a:r>
              <a:rPr lang="en-GB" b="1" dirty="0"/>
              <a:t>Escapes can also remove special meaning:</a:t>
            </a:r>
          </a:p>
          <a:p>
            <a:pPr marL="285750" indent="-285750">
              <a:buFont typeface="Arial" panose="020B0604020202020204" pitchFamily="34" charset="0"/>
              <a:buChar char="•"/>
            </a:pPr>
            <a:r>
              <a:rPr lang="en-GB" dirty="0"/>
              <a:t>\\ → literal backslash</a:t>
            </a:r>
          </a:p>
          <a:p>
            <a:pPr marL="285750" indent="-285750">
              <a:buFont typeface="Arial" panose="020B0604020202020204" pitchFamily="34" charset="0"/>
              <a:buChar char="•"/>
            </a:pPr>
            <a:r>
              <a:rPr lang="en-GB" dirty="0"/>
              <a:t>\' → literal single quote</a:t>
            </a:r>
          </a:p>
          <a:p>
            <a:pPr marL="285750" indent="-285750">
              <a:buFont typeface="Arial" panose="020B0604020202020204" pitchFamily="34" charset="0"/>
              <a:buChar char="•"/>
            </a:pPr>
            <a:r>
              <a:rPr lang="en-GB" dirty="0"/>
              <a:t>\" → literal double quote</a:t>
            </a:r>
          </a:p>
          <a:p>
            <a:r>
              <a:rPr lang="en-GB" b="1" dirty="0"/>
              <a:t>Raw strings </a:t>
            </a:r>
            <a:r>
              <a:rPr lang="en-GB" dirty="0"/>
              <a:t>(prefix r"...") </a:t>
            </a:r>
          </a:p>
          <a:p>
            <a:pPr marL="285750" indent="-285750">
              <a:buFont typeface="Arial" panose="020B0604020202020204" pitchFamily="34" charset="0"/>
              <a:buChar char="•"/>
            </a:pPr>
            <a:r>
              <a:rPr lang="en-GB" dirty="0"/>
              <a:t>treat \ as a normal character, with no escaping</a:t>
            </a:r>
          </a:p>
        </p:txBody>
      </p:sp>
      <p:sp>
        <p:nvSpPr>
          <p:cNvPr id="4" name="Slide Number Placeholder 3">
            <a:extLst>
              <a:ext uri="{FF2B5EF4-FFF2-40B4-BE49-F238E27FC236}">
                <a16:creationId xmlns:a16="http://schemas.microsoft.com/office/drawing/2014/main" id="{0EB14EE9-2592-8111-9B2F-23A3D8C5422C}"/>
              </a:ext>
            </a:extLst>
          </p:cNvPr>
          <p:cNvSpPr>
            <a:spLocks noGrp="1"/>
          </p:cNvSpPr>
          <p:nvPr>
            <p:ph type="sldNum" sz="quarter" idx="12"/>
          </p:nvPr>
        </p:nvSpPr>
        <p:spPr/>
        <p:txBody>
          <a:bodyPr/>
          <a:lstStyle/>
          <a:p>
            <a:fld id="{F3469444-D02B-D446-9CF8-19DEDDE073D1}" type="slidenum">
              <a:rPr lang="en-US" smtClean="0"/>
              <a:pPr/>
              <a:t>5</a:t>
            </a:fld>
            <a:endParaRPr lang="en-US" dirty="0"/>
          </a:p>
        </p:txBody>
      </p:sp>
      <p:graphicFrame>
        <p:nvGraphicFramePr>
          <p:cNvPr id="6" name="Table 5">
            <a:extLst>
              <a:ext uri="{FF2B5EF4-FFF2-40B4-BE49-F238E27FC236}">
                <a16:creationId xmlns:a16="http://schemas.microsoft.com/office/drawing/2014/main" id="{04DDD09D-E86B-AF16-88A3-EEADC8711872}"/>
              </a:ext>
            </a:extLst>
          </p:cNvPr>
          <p:cNvGraphicFramePr>
            <a:graphicFrameLocks noGrp="1"/>
          </p:cNvGraphicFramePr>
          <p:nvPr>
            <p:extLst>
              <p:ext uri="{D42A27DB-BD31-4B8C-83A1-F6EECF244321}">
                <p14:modId xmlns:p14="http://schemas.microsoft.com/office/powerpoint/2010/main" val="915130929"/>
              </p:ext>
            </p:extLst>
          </p:nvPr>
        </p:nvGraphicFramePr>
        <p:xfrm>
          <a:off x="6767428" y="500194"/>
          <a:ext cx="4037985" cy="6088635"/>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Escape</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\newline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Newline is ignored</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Backslash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Single Quote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Double Quote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Bell (BEL)</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\b</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Backspace (BS)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\f</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err="1"/>
                        <a:t>Formfeed</a:t>
                      </a:r>
                      <a:r>
                        <a:rPr lang="en-US" altLang="en-US" sz="1700" dirty="0"/>
                        <a:t> (FF)</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Linefeed (LF)</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2825028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\N{name}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by Name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6320290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\r</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Carriage Return (CR)</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96664625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Horizontal Tab (TAB)</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607870741"/>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Unicode Char – 16 bit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6901509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Uxxxxxxxx</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 32 bit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895543618"/>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xhh</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 – hex value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85229484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ooo</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Char – Octal value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51537461"/>
                  </a:ext>
                </a:extLst>
              </a:tr>
            </a:tbl>
          </a:graphicData>
        </a:graphic>
      </p:graphicFrame>
    </p:spTree>
    <p:extLst>
      <p:ext uri="{BB962C8B-B14F-4D97-AF65-F5344CB8AC3E}">
        <p14:creationId xmlns:p14="http://schemas.microsoft.com/office/powerpoint/2010/main" val="114415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30-BA31-2F43-74E0-53EDF7958DF9}"/>
              </a:ext>
            </a:extLst>
          </p:cNvPr>
          <p:cNvSpPr>
            <a:spLocks noGrp="1"/>
          </p:cNvSpPr>
          <p:nvPr>
            <p:ph type="ctrTitle"/>
          </p:nvPr>
        </p:nvSpPr>
        <p:spPr/>
        <p:txBody>
          <a:bodyPr/>
          <a:lstStyle/>
          <a:p>
            <a:r>
              <a:rPr lang="en-GB" dirty="0"/>
              <a:t>String Concatenation</a:t>
            </a:r>
          </a:p>
        </p:txBody>
      </p:sp>
      <p:sp>
        <p:nvSpPr>
          <p:cNvPr id="3" name="Text Placeholder 2">
            <a:extLst>
              <a:ext uri="{FF2B5EF4-FFF2-40B4-BE49-F238E27FC236}">
                <a16:creationId xmlns:a16="http://schemas.microsoft.com/office/drawing/2014/main" id="{884B92F2-1493-D425-45C1-12C7C837973C}"/>
              </a:ext>
            </a:extLst>
          </p:cNvPr>
          <p:cNvSpPr>
            <a:spLocks noGrp="1"/>
          </p:cNvSpPr>
          <p:nvPr>
            <p:ph type="body" sz="quarter" idx="14"/>
          </p:nvPr>
        </p:nvSpPr>
        <p:spPr>
          <a:xfrm>
            <a:off x="443921" y="1473200"/>
            <a:ext cx="7686287" cy="4321313"/>
          </a:xfrm>
        </p:spPr>
        <p:txBody>
          <a:bodyPr/>
          <a:lstStyle/>
          <a:p>
            <a:r>
              <a:rPr lang="en-GB" b="1" dirty="0"/>
              <a:t>Adjacent literals are concatenated.</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But that does not work with variables.</a:t>
            </a:r>
          </a:p>
          <a:p>
            <a:pPr marL="285750" indent="-285750">
              <a:buFont typeface="Arial" panose="020B0604020202020204" pitchFamily="34" charset="0"/>
              <a:buChar char="•"/>
            </a:pPr>
            <a:r>
              <a:rPr lang="en-GB" dirty="0"/>
              <a:t>Use the overloaded + operator instead.</a:t>
            </a:r>
          </a:p>
          <a:p>
            <a:endParaRPr lang="en-GB" dirty="0"/>
          </a:p>
          <a:p>
            <a:r>
              <a:rPr lang="en-GB" dirty="0"/>
              <a:t>But remember that strings are </a:t>
            </a:r>
            <a:r>
              <a:rPr lang="en-GB" dirty="0">
                <a:solidFill>
                  <a:srgbClr val="FF0000"/>
                </a:solidFill>
              </a:rPr>
              <a:t>immutable</a:t>
            </a:r>
            <a:r>
              <a:rPr lang="en-GB" dirty="0"/>
              <a:t>.</a:t>
            </a:r>
          </a:p>
          <a:p>
            <a:endParaRPr lang="en-GB" dirty="0"/>
          </a:p>
        </p:txBody>
      </p:sp>
      <p:sp>
        <p:nvSpPr>
          <p:cNvPr id="4" name="Slide Number Placeholder 3">
            <a:extLst>
              <a:ext uri="{FF2B5EF4-FFF2-40B4-BE49-F238E27FC236}">
                <a16:creationId xmlns:a16="http://schemas.microsoft.com/office/drawing/2014/main" id="{E085D2C9-747F-568B-499F-8601CA03E283}"/>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C345A0AF-475C-F4BD-BF76-A1F9989B3FB5}"/>
              </a:ext>
            </a:extLst>
          </p:cNvPr>
          <p:cNvSpPr txBox="1">
            <a:spLocks noChangeArrowheads="1"/>
          </p:cNvSpPr>
          <p:nvPr/>
        </p:nvSpPr>
        <p:spPr bwMode="auto">
          <a:xfrm>
            <a:off x="814994" y="1798320"/>
            <a:ext cx="3706206"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fredbloggs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8025E48-C21C-A560-A72F-5C4483FA9AA1}"/>
              </a:ext>
            </a:extLst>
          </p:cNvPr>
          <p:cNvSpPr txBox="1">
            <a:spLocks noChangeArrowheads="1"/>
          </p:cNvSpPr>
          <p:nvPr/>
        </p:nvSpPr>
        <p:spPr bwMode="auto">
          <a:xfrm>
            <a:off x="814994" y="4228689"/>
            <a:ext cx="37062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&gt;&gt;&gt; name = first + 'bloggs'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8" name="Rectangle 4">
            <a:extLst>
              <a:ext uri="{FF2B5EF4-FFF2-40B4-BE49-F238E27FC236}">
                <a16:creationId xmlns:a16="http://schemas.microsoft.com/office/drawing/2014/main" id="{44FD5825-8EC3-9056-03BC-3073797C143D}"/>
              </a:ext>
            </a:extLst>
          </p:cNvPr>
          <p:cNvSpPr txBox="1">
            <a:spLocks noChangeArrowheads="1"/>
          </p:cNvSpPr>
          <p:nvPr/>
        </p:nvSpPr>
        <p:spPr bwMode="auto">
          <a:xfrm>
            <a:off x="814994" y="4997053"/>
            <a:ext cx="370620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 = ""</a:t>
            </a:r>
          </a:p>
          <a:p>
            <a:pPr marL="0" indent="0">
              <a:buNone/>
            </a:pPr>
            <a:r>
              <a:rPr lang="en-GB" altLang="en-US" dirty="0">
                <a:solidFill>
                  <a:schemeClr val="bg1"/>
                </a:solidFill>
                <a:latin typeface="Consolas" panose="020B0609020204030204" pitchFamily="49" charset="0"/>
                <a:cs typeface="Consolas" panose="020B0609020204030204" pitchFamily="49" charset="0"/>
              </a:rPr>
              <a:t>for item in </a:t>
            </a:r>
            <a:r>
              <a:rPr lang="en-GB" altLang="en-US" dirty="0" err="1">
                <a:solidFill>
                  <a:schemeClr val="bg1"/>
                </a:solidFill>
                <a:latin typeface="Consolas" panose="020B0609020204030204" pitchFamily="49" charset="0"/>
                <a:cs typeface="Consolas" panose="020B0609020204030204" pitchFamily="49" charset="0"/>
              </a:rPr>
              <a:t>alist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str(item)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 "</a:t>
            </a:r>
          </a:p>
        </p:txBody>
      </p:sp>
      <p:pic>
        <p:nvPicPr>
          <p:cNvPr id="9" name="Graphic 8" descr="Stopwatch 33%">
            <a:extLst>
              <a:ext uri="{FF2B5EF4-FFF2-40B4-BE49-F238E27FC236}">
                <a16:creationId xmlns:a16="http://schemas.microsoft.com/office/drawing/2014/main" id="{68EF93D8-37F8-7288-4561-2DC64E9BF8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38351" y="5471414"/>
            <a:ext cx="758758" cy="758758"/>
          </a:xfrm>
          <a:prstGeom prst="rect">
            <a:avLst/>
          </a:prstGeom>
        </p:spPr>
      </p:pic>
      <p:sp>
        <p:nvSpPr>
          <p:cNvPr id="10" name="TextBox 9">
            <a:extLst>
              <a:ext uri="{FF2B5EF4-FFF2-40B4-BE49-F238E27FC236}">
                <a16:creationId xmlns:a16="http://schemas.microsoft.com/office/drawing/2014/main" id="{6DBD856B-F0AC-0164-2629-A9719413EC3C}"/>
              </a:ext>
            </a:extLst>
          </p:cNvPr>
          <p:cNvSpPr txBox="1"/>
          <p:nvPr/>
        </p:nvSpPr>
        <p:spPr>
          <a:xfrm>
            <a:off x="4774272" y="2792284"/>
            <a:ext cx="191528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Line continuation</a:t>
            </a:r>
          </a:p>
        </p:txBody>
      </p:sp>
      <p:sp>
        <p:nvSpPr>
          <p:cNvPr id="11" name="Line 11">
            <a:extLst>
              <a:ext uri="{FF2B5EF4-FFF2-40B4-BE49-F238E27FC236}">
                <a16:creationId xmlns:a16="http://schemas.microsoft.com/office/drawing/2014/main" id="{7E93AF91-D613-1338-8057-06CE261210A2}"/>
              </a:ext>
            </a:extLst>
          </p:cNvPr>
          <p:cNvSpPr>
            <a:spLocks noChangeShapeType="1"/>
          </p:cNvSpPr>
          <p:nvPr/>
        </p:nvSpPr>
        <p:spPr bwMode="auto">
          <a:xfrm flipH="1" flipV="1">
            <a:off x="3275644" y="2996691"/>
            <a:ext cx="1498628"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90080994-7DC3-D2FC-FA6A-8715D276F640}"/>
              </a:ext>
            </a:extLst>
          </p:cNvPr>
          <p:cNvSpPr/>
          <p:nvPr/>
        </p:nvSpPr>
        <p:spPr>
          <a:xfrm>
            <a:off x="2808168" y="2804160"/>
            <a:ext cx="428808" cy="37795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63C20B2-9D08-7896-41B5-FA7C80218973}"/>
              </a:ext>
            </a:extLst>
          </p:cNvPr>
          <p:cNvSpPr txBox="1"/>
          <p:nvPr/>
        </p:nvSpPr>
        <p:spPr>
          <a:xfrm>
            <a:off x="4774272" y="5724431"/>
            <a:ext cx="2272704" cy="369332"/>
          </a:xfrm>
          <a:prstGeom prst="rect">
            <a:avLst/>
          </a:prstGeom>
          <a:solidFill>
            <a:schemeClr val="accent4">
              <a:lumMod val="40000"/>
              <a:lumOff val="60000"/>
            </a:schemeClr>
          </a:solidFill>
          <a:ln>
            <a:noFill/>
          </a:ln>
        </p:spPr>
        <p:txBody>
          <a:bodyPr wrap="square" rtlCol="0">
            <a:spAutoFit/>
          </a:bodyPr>
          <a:lstStyle/>
          <a:p>
            <a:r>
              <a:rPr lang="en-GB" dirty="0"/>
              <a:t>Very </a:t>
            </a:r>
            <a:r>
              <a:rPr lang="en-GB" dirty="0" err="1"/>
              <a:t>innefficient</a:t>
            </a:r>
            <a:r>
              <a:rPr lang="en-GB" dirty="0"/>
              <a:t> Code</a:t>
            </a:r>
          </a:p>
        </p:txBody>
      </p:sp>
      <p:sp>
        <p:nvSpPr>
          <p:cNvPr id="14" name="Line 11">
            <a:extLst>
              <a:ext uri="{FF2B5EF4-FFF2-40B4-BE49-F238E27FC236}">
                <a16:creationId xmlns:a16="http://schemas.microsoft.com/office/drawing/2014/main" id="{036CE30D-E50B-E05D-6AA3-305D5AA12090}"/>
              </a:ext>
            </a:extLst>
          </p:cNvPr>
          <p:cNvSpPr>
            <a:spLocks noChangeShapeType="1"/>
          </p:cNvSpPr>
          <p:nvPr/>
        </p:nvSpPr>
        <p:spPr bwMode="auto">
          <a:xfrm flipH="1">
            <a:off x="4330699" y="5907072"/>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41F73BB0-DF46-F9DF-DE3C-EEE6C6B3900C}"/>
              </a:ext>
            </a:extLst>
          </p:cNvPr>
          <p:cNvSpPr/>
          <p:nvPr/>
        </p:nvSpPr>
        <p:spPr>
          <a:xfrm>
            <a:off x="1339743" y="5724431"/>
            <a:ext cx="2971387" cy="334357"/>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D59E351-BB59-CCF3-82AB-1B9883E80A0C}"/>
              </a:ext>
            </a:extLst>
          </p:cNvPr>
          <p:cNvSpPr txBox="1"/>
          <p:nvPr/>
        </p:nvSpPr>
        <p:spPr>
          <a:xfrm>
            <a:off x="4774272" y="6206322"/>
            <a:ext cx="2272704" cy="369332"/>
          </a:xfrm>
          <a:prstGeom prst="rect">
            <a:avLst/>
          </a:prstGeom>
          <a:solidFill>
            <a:schemeClr val="accent4">
              <a:lumMod val="40000"/>
              <a:lumOff val="60000"/>
            </a:schemeClr>
          </a:solidFill>
          <a:ln>
            <a:noFill/>
          </a:ln>
        </p:spPr>
        <p:txBody>
          <a:bodyPr wrap="square" rtlCol="0">
            <a:spAutoFit/>
          </a:bodyPr>
          <a:lstStyle/>
          <a:p>
            <a:r>
              <a:rPr lang="en-GB" dirty="0"/>
              <a:t>Use </a:t>
            </a:r>
            <a:r>
              <a:rPr lang="en-GB" dirty="0" err="1"/>
              <a:t>str.join</a:t>
            </a:r>
            <a:r>
              <a:rPr lang="en-GB" dirty="0"/>
              <a:t>() instead</a:t>
            </a:r>
          </a:p>
        </p:txBody>
      </p:sp>
    </p:spTree>
    <p:extLst>
      <p:ext uri="{BB962C8B-B14F-4D97-AF65-F5344CB8AC3E}">
        <p14:creationId xmlns:p14="http://schemas.microsoft.com/office/powerpoint/2010/main" val="3392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E7ED-C77F-F234-DE24-A6ED36F6F9BF}"/>
              </a:ext>
            </a:extLst>
          </p:cNvPr>
          <p:cNvSpPr>
            <a:spLocks noGrp="1"/>
          </p:cNvSpPr>
          <p:nvPr>
            <p:ph type="ctrTitle"/>
          </p:nvPr>
        </p:nvSpPr>
        <p:spPr/>
        <p:txBody>
          <a:bodyPr/>
          <a:lstStyle/>
          <a:p>
            <a:r>
              <a:rPr lang="en-GB" dirty="0"/>
              <a:t>Quotes in Python Strings</a:t>
            </a:r>
          </a:p>
        </p:txBody>
      </p:sp>
      <p:sp>
        <p:nvSpPr>
          <p:cNvPr id="3" name="Text Placeholder 2">
            <a:extLst>
              <a:ext uri="{FF2B5EF4-FFF2-40B4-BE49-F238E27FC236}">
                <a16:creationId xmlns:a16="http://schemas.microsoft.com/office/drawing/2014/main" id="{797C7F45-406C-4D12-3F96-E284F6F7198C}"/>
              </a:ext>
            </a:extLst>
          </p:cNvPr>
          <p:cNvSpPr>
            <a:spLocks noGrp="1"/>
          </p:cNvSpPr>
          <p:nvPr>
            <p:ph type="body" sz="quarter" idx="13"/>
          </p:nvPr>
        </p:nvSpPr>
        <p:spPr>
          <a:xfrm>
            <a:off x="443922" y="1733108"/>
            <a:ext cx="8129858" cy="4348715"/>
          </a:xfrm>
        </p:spPr>
        <p:txBody>
          <a:bodyPr/>
          <a:lstStyle/>
          <a:p>
            <a:pPr marL="285750" indent="-285750">
              <a:buFont typeface="Arial" panose="020B0604020202020204" pitchFamily="34" charset="0"/>
              <a:buChar char="•"/>
            </a:pPr>
            <a:r>
              <a:rPr lang="en-GB" dirty="0"/>
              <a:t>Single (') and double (") quotes behave the same</a:t>
            </a:r>
          </a:p>
          <a:p>
            <a:pPr marL="285750" indent="-285750">
              <a:buFont typeface="Arial" panose="020B0604020202020204" pitchFamily="34" charset="0"/>
              <a:buChar char="•"/>
            </a:pPr>
            <a:r>
              <a:rPr lang="en-GB" dirty="0"/>
              <a:t>Choose one style to avoid escaping:</a:t>
            </a:r>
          </a:p>
          <a:p>
            <a:pPr marL="971550" lvl="1" indent="-285750"/>
            <a:r>
              <a:rPr lang="en-GB" dirty="0"/>
              <a:t>Use " if the string contains ‘</a:t>
            </a:r>
          </a:p>
          <a:p>
            <a:pPr marL="971550" lvl="1" indent="-285750"/>
            <a:r>
              <a:rPr lang="en-GB" dirty="0"/>
              <a:t>Use ' if the string contains "</a:t>
            </a:r>
          </a:p>
          <a:p>
            <a:endParaRPr lang="en-GB" dirty="0"/>
          </a:p>
          <a:p>
            <a:pPr marL="285750" indent="-285750">
              <a:buFont typeface="Arial" panose="020B0604020202020204" pitchFamily="34" charset="0"/>
              <a:buChar char="•"/>
            </a:pPr>
            <a:r>
              <a:rPr lang="en-GB" dirty="0"/>
              <a:t>For strings with </a:t>
            </a:r>
            <a:r>
              <a:rPr lang="en-GB" b="1" dirty="0"/>
              <a:t>embedded</a:t>
            </a:r>
            <a:r>
              <a:rPr lang="en-GB" dirty="0"/>
              <a:t> </a:t>
            </a:r>
            <a:r>
              <a:rPr lang="en-GB" b="1" dirty="0"/>
              <a:t>quotes</a:t>
            </a:r>
            <a:r>
              <a:rPr lang="en-GB" dirty="0"/>
              <a:t> or </a:t>
            </a:r>
            <a:r>
              <a:rPr lang="en-GB" b="1" dirty="0"/>
              <a:t>newlines:</a:t>
            </a:r>
          </a:p>
          <a:p>
            <a:pPr marL="971550" lvl="1" indent="-285750"/>
            <a:r>
              <a:rPr lang="en-GB" dirty="0"/>
              <a:t>Use triple quotes (''' or """).</a:t>
            </a:r>
          </a:p>
        </p:txBody>
      </p:sp>
      <p:sp>
        <p:nvSpPr>
          <p:cNvPr id="4" name="Slide Number Placeholder 3">
            <a:extLst>
              <a:ext uri="{FF2B5EF4-FFF2-40B4-BE49-F238E27FC236}">
                <a16:creationId xmlns:a16="http://schemas.microsoft.com/office/drawing/2014/main" id="{01353006-D0FA-59EE-983D-0EBFB4E1C79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Rectangle 4">
            <a:extLst>
              <a:ext uri="{FF2B5EF4-FFF2-40B4-BE49-F238E27FC236}">
                <a16:creationId xmlns:a16="http://schemas.microsoft.com/office/drawing/2014/main" id="{69C2A7CD-3D1D-A4AD-BA58-F5C69B8FABE3}"/>
              </a:ext>
            </a:extLst>
          </p:cNvPr>
          <p:cNvSpPr txBox="1">
            <a:spLocks noChangeArrowheads="1"/>
          </p:cNvSpPr>
          <p:nvPr/>
        </p:nvSpPr>
        <p:spPr bwMode="auto">
          <a:xfrm>
            <a:off x="123409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print('hello\nworld')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B77762CB-E20E-078D-9903-CAF4D5AF6F6C}"/>
              </a:ext>
            </a:extLst>
          </p:cNvPr>
          <p:cNvSpPr txBox="1">
            <a:spLocks noChangeArrowheads="1"/>
          </p:cNvSpPr>
          <p:nvPr/>
        </p:nvSpPr>
        <p:spPr bwMode="auto">
          <a:xfrm>
            <a:off x="1234095" y="3966599"/>
            <a:ext cx="704884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&gt;&gt;&gt; html = </a:t>
            </a:r>
            <a:r>
              <a:rPr lang="en-GB" altLang="en-US" sz="1600" dirty="0">
                <a:solidFill>
                  <a:srgbClr val="FFFF00"/>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#690000</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&gt;&lt;b&gt;Username :&lt;/b&gt;&lt;/font&gt;&lt;/td&gt;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&lt;td&gt;&lt;input type=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textbox</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username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7EF6535-FD8E-33A7-D5FD-35A1EF472175}"/>
              </a:ext>
            </a:extLst>
          </p:cNvPr>
          <p:cNvSpPr txBox="1">
            <a:spLocks noChangeArrowheads="1"/>
          </p:cNvSpPr>
          <p:nvPr/>
        </p:nvSpPr>
        <p:spPr bwMode="auto">
          <a:xfrm>
            <a:off x="535651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print("hello\nworld")</a:t>
            </a:r>
            <a:endParaRPr lang="en-GB" altLang="en-US" dirty="0">
              <a:solidFill>
                <a:schemeClr val="bg1"/>
              </a:solidFill>
              <a:latin typeface="Consolas" panose="020B0609020204030204" pitchFamily="49" charset="0"/>
              <a:cs typeface="Consolas" panose="020B0609020204030204" pitchFamily="49" charset="0"/>
            </a:endParaRPr>
          </a:p>
        </p:txBody>
      </p:sp>
      <p:grpSp>
        <p:nvGrpSpPr>
          <p:cNvPr id="10" name="Group 9">
            <a:extLst>
              <a:ext uri="{FF2B5EF4-FFF2-40B4-BE49-F238E27FC236}">
                <a16:creationId xmlns:a16="http://schemas.microsoft.com/office/drawing/2014/main" id="{DEE6D53F-F32F-FBEF-D370-4478983E74C3}"/>
              </a:ext>
            </a:extLst>
          </p:cNvPr>
          <p:cNvGrpSpPr/>
          <p:nvPr/>
        </p:nvGrpSpPr>
        <p:grpSpPr>
          <a:xfrm>
            <a:off x="4236559" y="2776323"/>
            <a:ext cx="1035803" cy="484632"/>
            <a:chOff x="5956299" y="2564572"/>
            <a:chExt cx="1035803" cy="484632"/>
          </a:xfrm>
          <a:solidFill>
            <a:schemeClr val="accent1">
              <a:lumMod val="40000"/>
              <a:lumOff val="60000"/>
            </a:schemeClr>
          </a:solidFill>
        </p:grpSpPr>
        <p:sp>
          <p:nvSpPr>
            <p:cNvPr id="8" name="Arrow: Right 7">
              <a:extLst>
                <a:ext uri="{FF2B5EF4-FFF2-40B4-BE49-F238E27FC236}">
                  <a16:creationId xmlns:a16="http://schemas.microsoft.com/office/drawing/2014/main" id="{6105BCE3-D8ED-FDB7-44C1-9F08D9CF7BC8}"/>
                </a:ext>
              </a:extLst>
            </p:cNvPr>
            <p:cNvSpPr/>
            <p:nvPr/>
          </p:nvSpPr>
          <p:spPr>
            <a:xfrm>
              <a:off x="631697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10094BA-DA4F-1F05-14D6-81A0AD325EF9}"/>
                </a:ext>
              </a:extLst>
            </p:cNvPr>
            <p:cNvSpPr/>
            <p:nvPr/>
          </p:nvSpPr>
          <p:spPr>
            <a:xfrm rot="10800000">
              <a:off x="595629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4">
            <a:extLst>
              <a:ext uri="{FF2B5EF4-FFF2-40B4-BE49-F238E27FC236}">
                <a16:creationId xmlns:a16="http://schemas.microsoft.com/office/drawing/2014/main" id="{54D31335-78BD-3BB4-E8F8-D51B0EC925AC}"/>
              </a:ext>
            </a:extLst>
          </p:cNvPr>
          <p:cNvSpPr txBox="1">
            <a:spLocks noChangeArrowheads="1"/>
          </p:cNvSpPr>
          <p:nvPr/>
        </p:nvSpPr>
        <p:spPr bwMode="auto">
          <a:xfrm>
            <a:off x="1234095" y="6110676"/>
            <a:ext cx="7772746"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'\n&lt;tr&gt;\n\t&lt;td&gt;&lt;font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="#690000"&gt;&lt;b&gt;Username :&lt;/b&gt;&lt;/font&gt;&lt;/td&gt;\n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\t&lt;td&gt;&lt;input type=\'textbox\' name=\'username\'&gt;&lt;/td&gt;\n&lt;/tr&gt;\n'</a:t>
            </a:r>
          </a:p>
        </p:txBody>
      </p:sp>
      <p:sp>
        <p:nvSpPr>
          <p:cNvPr id="12" name="TextBox 11">
            <a:extLst>
              <a:ext uri="{FF2B5EF4-FFF2-40B4-BE49-F238E27FC236}">
                <a16:creationId xmlns:a16="http://schemas.microsoft.com/office/drawing/2014/main" id="{D0CF194E-F689-B9E4-3D23-300E23D50EC6}"/>
              </a:ext>
            </a:extLst>
          </p:cNvPr>
          <p:cNvSpPr txBox="1"/>
          <p:nvPr/>
        </p:nvSpPr>
        <p:spPr>
          <a:xfrm>
            <a:off x="8573780" y="5423871"/>
            <a:ext cx="2272704" cy="646331"/>
          </a:xfrm>
          <a:prstGeom prst="rect">
            <a:avLst/>
          </a:prstGeom>
          <a:solidFill>
            <a:schemeClr val="accent4">
              <a:lumMod val="40000"/>
              <a:lumOff val="60000"/>
            </a:schemeClr>
          </a:solidFill>
          <a:ln>
            <a:noFill/>
          </a:ln>
        </p:spPr>
        <p:txBody>
          <a:bodyPr wrap="square" rtlCol="0">
            <a:spAutoFit/>
          </a:bodyPr>
          <a:lstStyle/>
          <a:p>
            <a:r>
              <a:rPr lang="en-GB" dirty="0"/>
              <a:t>Triple Quoted Strings</a:t>
            </a:r>
          </a:p>
          <a:p>
            <a:r>
              <a:rPr lang="en-GB" dirty="0"/>
              <a:t>Improve readability!</a:t>
            </a:r>
          </a:p>
        </p:txBody>
      </p:sp>
      <p:sp>
        <p:nvSpPr>
          <p:cNvPr id="13" name="Line 11">
            <a:extLst>
              <a:ext uri="{FF2B5EF4-FFF2-40B4-BE49-F238E27FC236}">
                <a16:creationId xmlns:a16="http://schemas.microsoft.com/office/drawing/2014/main" id="{BB277D88-864C-9669-072A-F449D1A2CB46}"/>
              </a:ext>
            </a:extLst>
          </p:cNvPr>
          <p:cNvSpPr>
            <a:spLocks noChangeShapeType="1"/>
          </p:cNvSpPr>
          <p:nvPr/>
        </p:nvSpPr>
        <p:spPr bwMode="auto">
          <a:xfrm flipH="1">
            <a:off x="8130208" y="5724140"/>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18199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9</a:t>
            </a:fld>
            <a:endParaRPr lang="en-US" dirty="0"/>
          </a:p>
        </p:txBody>
      </p:sp>
    </p:spTree>
    <p:extLst>
      <p:ext uri="{BB962C8B-B14F-4D97-AF65-F5344CB8AC3E}">
        <p14:creationId xmlns:p14="http://schemas.microsoft.com/office/powerpoint/2010/main" val="2917445413"/>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21185</TotalTime>
  <Words>1812</Words>
  <Application>Microsoft Office PowerPoint</Application>
  <PresentationFormat>Widescreen</PresentationFormat>
  <Paragraphs>243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18</vt:i4>
      </vt:variant>
      <vt:variant>
        <vt:lpstr>Slide Titles</vt:lpstr>
      </vt:variant>
      <vt:variant>
        <vt:i4>11</vt:i4>
      </vt:variant>
    </vt:vector>
  </HeadingPairs>
  <TitlesOfParts>
    <vt:vector size="35" baseType="lpstr">
      <vt:lpstr>Aptos</vt:lpstr>
      <vt:lpstr>Arial</vt:lpstr>
      <vt:lpstr>Consolas</vt:lpstr>
      <vt:lpstr>Courier New</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4 – String Handling</vt:lpstr>
      <vt:lpstr>Learning Objectives – To be changed</vt:lpstr>
      <vt:lpstr>Python Strings</vt:lpstr>
      <vt:lpstr>Printing Strings in Python</vt:lpstr>
      <vt:lpstr>Escape Sequences in Strings</vt:lpstr>
      <vt:lpstr>String Concatenation</vt:lpstr>
      <vt:lpstr>Quotes in Python Strings</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45</cp:revision>
  <dcterms:created xsi:type="dcterms:W3CDTF">2024-06-24T11:44:08Z</dcterms:created>
  <dcterms:modified xsi:type="dcterms:W3CDTF">2025-08-29T15:03:29Z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